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 id="2147483694" r:id="rId3"/>
  </p:sldMasterIdLst>
  <p:notesMasterIdLst>
    <p:notesMasterId r:id="rId13"/>
  </p:notesMasterIdLst>
  <p:sldIdLst>
    <p:sldId id="257" r:id="rId4"/>
    <p:sldId id="258" r:id="rId5"/>
    <p:sldId id="259" r:id="rId6"/>
    <p:sldId id="263" r:id="rId7"/>
    <p:sldId id="260" r:id="rId8"/>
    <p:sldId id="261" r:id="rId9"/>
    <p:sldId id="264" r:id="rId10"/>
    <p:sldId id="262" r:id="rId11"/>
    <p:sldId id="265" r:id="rId12"/>
  </p:sldIdLst>
  <p:sldSz cx="9144000" cy="5143500" type="screen16x9"/>
  <p:notesSz cx="6858000" cy="9144000"/>
  <p:embeddedFontLst>
    <p:embeddedFont>
      <p:font typeface="Dosis" pitchFamily="2" charset="0"/>
      <p:regular r:id="rId14"/>
      <p:bold r:id="rId15"/>
    </p:embeddedFont>
    <p:embeddedFont>
      <p:font typeface="Roboto" panose="02000000000000000000" pitchFamily="2" charset="0"/>
      <p:regular r:id="rId16"/>
      <p:bold r:id="rId17"/>
      <p:italic r:id="rId18"/>
      <p:boldItalic r:id="rId19"/>
    </p:embeddedFont>
    <p:embeddedFont>
      <p:font typeface="Roboto Black" panose="02000000000000000000" pitchFamily="2" charset="0"/>
      <p:bold r:id="rId20"/>
      <p:boldItalic r:id="rId21"/>
    </p:embeddedFont>
    <p:embeddedFont>
      <p:font typeface="Roboto Thin" panose="02000000000000000000" pitchFamily="2"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el Rebutar" initials="MR" lastIdx="1" clrIdx="0">
    <p:extLst>
      <p:ext uri="{19B8F6BF-5375-455C-9EA6-DF929625EA0E}">
        <p15:presenceInfo xmlns:p15="http://schemas.microsoft.com/office/powerpoint/2012/main" userId="6327d752720f62a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709"/>
  </p:normalViewPr>
  <p:slideViewPr>
    <p:cSldViewPr snapToGrid="0">
      <p:cViewPr varScale="1">
        <p:scale>
          <a:sx n="92" d="100"/>
          <a:sy n="92" d="100"/>
        </p:scale>
        <p:origin x="75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font" Target="fonts/font8.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font" Target="fonts/font4.fntdata"/><Relationship Id="rId25"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11.fntdata"/><Relationship Id="rId5" Type="http://schemas.openxmlformats.org/officeDocument/2006/relationships/slide" Target="slides/slide2.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font" Target="fonts/font6.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360524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275394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13209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ts">
  <p:cSld name="CUSTOM_1">
    <p:bg>
      <p:bgPr>
        <a:solidFill>
          <a:srgbClr val="295269"/>
        </a:solidFill>
        <a:effectLst/>
      </p:bgPr>
    </p:bg>
    <p:spTree>
      <p:nvGrpSpPr>
        <p:cNvPr id="1" name="Shape 58"/>
        <p:cNvGrpSpPr/>
        <p:nvPr/>
      </p:nvGrpSpPr>
      <p:grpSpPr>
        <a:xfrm>
          <a:off x="0" y="0"/>
          <a:ext cx="0" cy="0"/>
          <a:chOff x="0" y="0"/>
          <a:chExt cx="0" cy="0"/>
        </a:xfrm>
      </p:grpSpPr>
      <p:sp>
        <p:nvSpPr>
          <p:cNvPr id="59" name="Shape 59"/>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1. Announcements</a:t>
            </a:r>
            <a:endParaRPr sz="1000">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2. Recruiting</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3. Product Updates</a:t>
            </a:r>
            <a:endParaRPr sz="1800">
              <a:solidFill>
                <a:srgbClr val="FFFFFF"/>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FFFFFF"/>
                </a:solidFill>
                <a:latin typeface="Dosis"/>
                <a:ea typeface="Dosis"/>
                <a:cs typeface="Dosis"/>
                <a:sym typeface="Dosis"/>
              </a:rPr>
              <a:t>4.  Weekly Metrics</a:t>
            </a:r>
            <a:endParaRPr sz="1800">
              <a:solidFill>
                <a:srgbClr val="FFFFFF"/>
              </a:solidFill>
              <a:latin typeface="Dosis"/>
              <a:ea typeface="Dosis"/>
              <a:cs typeface="Dosis"/>
              <a:sym typeface="Dosis"/>
            </a:endParaRPr>
          </a:p>
        </p:txBody>
      </p:sp>
      <p:cxnSp>
        <p:nvCxnSpPr>
          <p:cNvPr id="60" name="Shape 60"/>
          <p:cNvCxnSpPr/>
          <p:nvPr/>
        </p:nvCxnSpPr>
        <p:spPr>
          <a:xfrm>
            <a:off x="469004" y="1765604"/>
            <a:ext cx="267300" cy="0"/>
          </a:xfrm>
          <a:prstGeom prst="straightConnector1">
            <a:avLst/>
          </a:prstGeom>
          <a:noFill/>
          <a:ln w="9525" cap="rnd" cmpd="sng">
            <a:solidFill>
              <a:srgbClr val="EBECED"/>
            </a:solidFill>
            <a:prstDash val="solid"/>
            <a:miter lim="8000"/>
            <a:headEnd type="none" w="sm" len="sm"/>
            <a:tailEnd type="none" w="sm" len="sm"/>
          </a:ln>
        </p:spPr>
      </p:cxnSp>
      <p:sp>
        <p:nvSpPr>
          <p:cNvPr id="61" name="Shape 61"/>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39D1B4"/>
                </a:solidFill>
                <a:latin typeface="Dosis"/>
                <a:ea typeface="Dosis"/>
                <a:cs typeface="Dosis"/>
                <a:sym typeface="Dosis"/>
              </a:rPr>
              <a:t>CONTENTS</a:t>
            </a:r>
            <a:endParaRPr sz="2400">
              <a:solidFill>
                <a:srgbClr val="39D1B4"/>
              </a:solidFill>
              <a:latin typeface="Dosis"/>
              <a:ea typeface="Dosis"/>
              <a:cs typeface="Dosis"/>
              <a:sym typeface="Dosis"/>
            </a:endParaRPr>
          </a:p>
        </p:txBody>
      </p:sp>
      <p:cxnSp>
        <p:nvCxnSpPr>
          <p:cNvPr id="62" name="Shape 62"/>
          <p:cNvCxnSpPr/>
          <p:nvPr/>
        </p:nvCxnSpPr>
        <p:spPr>
          <a:xfrm>
            <a:off x="469004" y="3927779"/>
            <a:ext cx="267300" cy="0"/>
          </a:xfrm>
          <a:prstGeom prst="straightConnector1">
            <a:avLst/>
          </a:prstGeom>
          <a:noFill/>
          <a:ln w="9525" cap="rnd" cmpd="sng">
            <a:solidFill>
              <a:srgbClr val="EBECED"/>
            </a:solidFill>
            <a:prstDash val="solid"/>
            <a:miter lim="8000"/>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Image Slide">
  <p:cSld name="CUSTOM_14">
    <p:spTree>
      <p:nvGrpSpPr>
        <p:cNvPr id="1" name="Shape 161"/>
        <p:cNvGrpSpPr/>
        <p:nvPr/>
      </p:nvGrpSpPr>
      <p:grpSpPr>
        <a:xfrm>
          <a:off x="0" y="0"/>
          <a:ext cx="0" cy="0"/>
          <a:chOff x="0" y="0"/>
          <a:chExt cx="0" cy="0"/>
        </a:xfrm>
      </p:grpSpPr>
      <p:sp>
        <p:nvSpPr>
          <p:cNvPr id="162" name="Shape 162"/>
          <p:cNvSpPr/>
          <p:nvPr/>
        </p:nvSpPr>
        <p:spPr>
          <a:xfrm>
            <a:off x="632594" y="4102372"/>
            <a:ext cx="2438905" cy="33372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3" name="Shape 163"/>
          <p:cNvSpPr/>
          <p:nvPr/>
        </p:nvSpPr>
        <p:spPr>
          <a:xfrm>
            <a:off x="640407" y="705146"/>
            <a:ext cx="2423304" cy="15961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64" name="Shape 164"/>
          <p:cNvPicPr preferRelativeResize="0"/>
          <p:nvPr/>
        </p:nvPicPr>
        <p:blipFill>
          <a:blip r:embed="rId2">
            <a:alphaModFix/>
          </a:blip>
          <a:stretch>
            <a:fillRect/>
          </a:stretch>
        </p:blipFill>
        <p:spPr>
          <a:xfrm>
            <a:off x="644872" y="1111745"/>
            <a:ext cx="3578572" cy="2711276"/>
          </a:xfrm>
          <a:prstGeom prst="rect">
            <a:avLst/>
          </a:prstGeom>
          <a:noFill/>
          <a:ln>
            <a:noFill/>
          </a:ln>
        </p:spPr>
      </p:pic>
      <p:pic>
        <p:nvPicPr>
          <p:cNvPr id="165" name="Shape 165"/>
          <p:cNvPicPr preferRelativeResize="0"/>
          <p:nvPr/>
        </p:nvPicPr>
        <p:blipFill>
          <a:blip r:embed="rId2">
            <a:alphaModFix/>
          </a:blip>
          <a:stretch>
            <a:fillRect/>
          </a:stretch>
        </p:blipFill>
        <p:spPr>
          <a:xfrm>
            <a:off x="4878139" y="1111745"/>
            <a:ext cx="3578572" cy="2711276"/>
          </a:xfrm>
          <a:prstGeom prst="rect">
            <a:avLst/>
          </a:prstGeom>
          <a:noFill/>
          <a:ln>
            <a:noFill/>
          </a:ln>
        </p:spPr>
      </p:pic>
      <p:sp>
        <p:nvSpPr>
          <p:cNvPr id="166" name="Shape 166"/>
          <p:cNvSpPr/>
          <p:nvPr/>
        </p:nvSpPr>
        <p:spPr>
          <a:xfrm>
            <a:off x="4874790" y="4103488"/>
            <a:ext cx="2438905" cy="3348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100">
              <a:latin typeface="Dosis"/>
              <a:ea typeface="Dosis"/>
              <a:cs typeface="Dosis"/>
              <a:sym typeface="Dosis"/>
            </a:endParaRPr>
          </a:p>
        </p:txBody>
      </p:sp>
      <p:sp>
        <p:nvSpPr>
          <p:cNvPr id="167" name="Shape 167"/>
          <p:cNvSpPr/>
          <p:nvPr/>
        </p:nvSpPr>
        <p:spPr>
          <a:xfrm>
            <a:off x="4882604" y="707379"/>
            <a:ext cx="2423304" cy="158483"/>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7"/>
        <p:cNvGrpSpPr/>
        <p:nvPr/>
      </p:nvGrpSpPr>
      <p:grpSpPr>
        <a:xfrm>
          <a:off x="0" y="0"/>
          <a:ext cx="0" cy="0"/>
          <a:chOff x="0" y="0"/>
          <a:chExt cx="0" cy="0"/>
        </a:xfrm>
      </p:grpSpPr>
      <p:sp>
        <p:nvSpPr>
          <p:cNvPr id="248" name="Shape 248"/>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Font typeface="Roboto"/>
              <a:buNone/>
              <a:defRPr sz="5200">
                <a:latin typeface="Roboto"/>
                <a:ea typeface="Roboto"/>
                <a:cs typeface="Roboto"/>
                <a:sym typeface="Roboto"/>
              </a:defRPr>
            </a:lvl1pPr>
            <a:lvl2pPr lvl="1" algn="ctr" rtl="0">
              <a:spcBef>
                <a:spcPts val="0"/>
              </a:spcBef>
              <a:spcAft>
                <a:spcPts val="0"/>
              </a:spcAft>
              <a:buSzPts val="5200"/>
              <a:buFont typeface="Roboto"/>
              <a:buNone/>
              <a:defRPr sz="5200">
                <a:latin typeface="Roboto"/>
                <a:ea typeface="Roboto"/>
                <a:cs typeface="Roboto"/>
                <a:sym typeface="Roboto"/>
              </a:defRPr>
            </a:lvl2pPr>
            <a:lvl3pPr lvl="2" algn="ctr" rtl="0">
              <a:spcBef>
                <a:spcPts val="0"/>
              </a:spcBef>
              <a:spcAft>
                <a:spcPts val="0"/>
              </a:spcAft>
              <a:buSzPts val="5200"/>
              <a:buFont typeface="Roboto"/>
              <a:buNone/>
              <a:defRPr sz="5200">
                <a:latin typeface="Roboto"/>
                <a:ea typeface="Roboto"/>
                <a:cs typeface="Roboto"/>
                <a:sym typeface="Roboto"/>
              </a:defRPr>
            </a:lvl3pPr>
            <a:lvl4pPr lvl="3" algn="ctr" rtl="0">
              <a:spcBef>
                <a:spcPts val="0"/>
              </a:spcBef>
              <a:spcAft>
                <a:spcPts val="0"/>
              </a:spcAft>
              <a:buSzPts val="5200"/>
              <a:buFont typeface="Roboto"/>
              <a:buNone/>
              <a:defRPr sz="5200">
                <a:latin typeface="Roboto"/>
                <a:ea typeface="Roboto"/>
                <a:cs typeface="Roboto"/>
                <a:sym typeface="Roboto"/>
              </a:defRPr>
            </a:lvl4pPr>
            <a:lvl5pPr lvl="4" algn="ctr" rtl="0">
              <a:spcBef>
                <a:spcPts val="0"/>
              </a:spcBef>
              <a:spcAft>
                <a:spcPts val="0"/>
              </a:spcAft>
              <a:buSzPts val="5200"/>
              <a:buFont typeface="Roboto"/>
              <a:buNone/>
              <a:defRPr sz="5200">
                <a:latin typeface="Roboto"/>
                <a:ea typeface="Roboto"/>
                <a:cs typeface="Roboto"/>
                <a:sym typeface="Roboto"/>
              </a:defRPr>
            </a:lvl5pPr>
            <a:lvl6pPr lvl="5" algn="ctr" rtl="0">
              <a:spcBef>
                <a:spcPts val="0"/>
              </a:spcBef>
              <a:spcAft>
                <a:spcPts val="0"/>
              </a:spcAft>
              <a:buSzPts val="5200"/>
              <a:buFont typeface="Roboto"/>
              <a:buNone/>
              <a:defRPr sz="5200">
                <a:latin typeface="Roboto"/>
                <a:ea typeface="Roboto"/>
                <a:cs typeface="Roboto"/>
                <a:sym typeface="Roboto"/>
              </a:defRPr>
            </a:lvl6pPr>
            <a:lvl7pPr lvl="6" algn="ctr" rtl="0">
              <a:spcBef>
                <a:spcPts val="0"/>
              </a:spcBef>
              <a:spcAft>
                <a:spcPts val="0"/>
              </a:spcAft>
              <a:buSzPts val="5200"/>
              <a:buFont typeface="Roboto"/>
              <a:buNone/>
              <a:defRPr sz="5200">
                <a:latin typeface="Roboto"/>
                <a:ea typeface="Roboto"/>
                <a:cs typeface="Roboto"/>
                <a:sym typeface="Roboto"/>
              </a:defRPr>
            </a:lvl7pPr>
            <a:lvl8pPr lvl="7" algn="ctr" rtl="0">
              <a:spcBef>
                <a:spcPts val="0"/>
              </a:spcBef>
              <a:spcAft>
                <a:spcPts val="0"/>
              </a:spcAft>
              <a:buSzPts val="5200"/>
              <a:buFont typeface="Roboto"/>
              <a:buNone/>
              <a:defRPr sz="5200">
                <a:latin typeface="Roboto"/>
                <a:ea typeface="Roboto"/>
                <a:cs typeface="Roboto"/>
                <a:sym typeface="Roboto"/>
              </a:defRPr>
            </a:lvl8pPr>
            <a:lvl9pPr lvl="8" algn="ctr" rtl="0">
              <a:spcBef>
                <a:spcPts val="0"/>
              </a:spcBef>
              <a:spcAft>
                <a:spcPts val="0"/>
              </a:spcAft>
              <a:buSzPts val="5200"/>
              <a:buFont typeface="Roboto"/>
              <a:buNone/>
              <a:defRPr sz="5200">
                <a:latin typeface="Roboto"/>
                <a:ea typeface="Roboto"/>
                <a:cs typeface="Roboto"/>
                <a:sym typeface="Roboto"/>
              </a:defRPr>
            </a:lvl9pPr>
          </a:lstStyle>
          <a:p>
            <a:endParaRPr/>
          </a:p>
        </p:txBody>
      </p:sp>
      <p:sp>
        <p:nvSpPr>
          <p:cNvPr id="249" name="Shape 24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Font typeface="Roboto"/>
              <a:buNone/>
              <a:defRPr sz="2800">
                <a:latin typeface="Roboto"/>
                <a:ea typeface="Roboto"/>
                <a:cs typeface="Roboto"/>
                <a:sym typeface="Roboto"/>
              </a:defRPr>
            </a:lvl1pPr>
            <a:lvl2pPr lvl="1" algn="ctr" rtl="0">
              <a:lnSpc>
                <a:spcPct val="100000"/>
              </a:lnSpc>
              <a:spcBef>
                <a:spcPts val="0"/>
              </a:spcBef>
              <a:spcAft>
                <a:spcPts val="0"/>
              </a:spcAft>
              <a:buSzPts val="2800"/>
              <a:buFont typeface="Roboto"/>
              <a:buNone/>
              <a:defRPr sz="2800">
                <a:latin typeface="Roboto"/>
                <a:ea typeface="Roboto"/>
                <a:cs typeface="Roboto"/>
                <a:sym typeface="Roboto"/>
              </a:defRPr>
            </a:lvl2pPr>
            <a:lvl3pPr lvl="2" algn="ctr" rtl="0">
              <a:lnSpc>
                <a:spcPct val="100000"/>
              </a:lnSpc>
              <a:spcBef>
                <a:spcPts val="0"/>
              </a:spcBef>
              <a:spcAft>
                <a:spcPts val="0"/>
              </a:spcAft>
              <a:buSzPts val="2800"/>
              <a:buFont typeface="Roboto"/>
              <a:buNone/>
              <a:defRPr sz="2800">
                <a:latin typeface="Roboto"/>
                <a:ea typeface="Roboto"/>
                <a:cs typeface="Roboto"/>
                <a:sym typeface="Roboto"/>
              </a:defRPr>
            </a:lvl3pPr>
            <a:lvl4pPr lvl="3" algn="ctr" rtl="0">
              <a:lnSpc>
                <a:spcPct val="100000"/>
              </a:lnSpc>
              <a:spcBef>
                <a:spcPts val="0"/>
              </a:spcBef>
              <a:spcAft>
                <a:spcPts val="0"/>
              </a:spcAft>
              <a:buSzPts val="2800"/>
              <a:buFont typeface="Roboto"/>
              <a:buNone/>
              <a:defRPr sz="2800">
                <a:latin typeface="Roboto"/>
                <a:ea typeface="Roboto"/>
                <a:cs typeface="Roboto"/>
                <a:sym typeface="Roboto"/>
              </a:defRPr>
            </a:lvl4pPr>
            <a:lvl5pPr lvl="4" algn="ctr" rtl="0">
              <a:lnSpc>
                <a:spcPct val="100000"/>
              </a:lnSpc>
              <a:spcBef>
                <a:spcPts val="0"/>
              </a:spcBef>
              <a:spcAft>
                <a:spcPts val="0"/>
              </a:spcAft>
              <a:buSzPts val="2800"/>
              <a:buFont typeface="Roboto"/>
              <a:buNone/>
              <a:defRPr sz="2800">
                <a:latin typeface="Roboto"/>
                <a:ea typeface="Roboto"/>
                <a:cs typeface="Roboto"/>
                <a:sym typeface="Roboto"/>
              </a:defRPr>
            </a:lvl5pPr>
            <a:lvl6pPr lvl="5" algn="ctr" rtl="0">
              <a:lnSpc>
                <a:spcPct val="100000"/>
              </a:lnSpc>
              <a:spcBef>
                <a:spcPts val="0"/>
              </a:spcBef>
              <a:spcAft>
                <a:spcPts val="0"/>
              </a:spcAft>
              <a:buSzPts val="2800"/>
              <a:buFont typeface="Roboto"/>
              <a:buNone/>
              <a:defRPr sz="2800">
                <a:latin typeface="Roboto"/>
                <a:ea typeface="Roboto"/>
                <a:cs typeface="Roboto"/>
                <a:sym typeface="Roboto"/>
              </a:defRPr>
            </a:lvl6pPr>
            <a:lvl7pPr lvl="6" algn="ctr" rtl="0">
              <a:lnSpc>
                <a:spcPct val="100000"/>
              </a:lnSpc>
              <a:spcBef>
                <a:spcPts val="0"/>
              </a:spcBef>
              <a:spcAft>
                <a:spcPts val="0"/>
              </a:spcAft>
              <a:buSzPts val="2800"/>
              <a:buFont typeface="Roboto"/>
              <a:buNone/>
              <a:defRPr sz="2800">
                <a:latin typeface="Roboto"/>
                <a:ea typeface="Roboto"/>
                <a:cs typeface="Roboto"/>
                <a:sym typeface="Roboto"/>
              </a:defRPr>
            </a:lvl7pPr>
            <a:lvl8pPr lvl="7" algn="ctr" rtl="0">
              <a:lnSpc>
                <a:spcPct val="100000"/>
              </a:lnSpc>
              <a:spcBef>
                <a:spcPts val="0"/>
              </a:spcBef>
              <a:spcAft>
                <a:spcPts val="0"/>
              </a:spcAft>
              <a:buSzPts val="2800"/>
              <a:buFont typeface="Roboto"/>
              <a:buNone/>
              <a:defRPr sz="2800">
                <a:latin typeface="Roboto"/>
                <a:ea typeface="Roboto"/>
                <a:cs typeface="Roboto"/>
                <a:sym typeface="Roboto"/>
              </a:defRPr>
            </a:lvl8pPr>
            <a:lvl9pPr lvl="8" algn="ctr" rtl="0">
              <a:lnSpc>
                <a:spcPct val="100000"/>
              </a:lnSpc>
              <a:spcBef>
                <a:spcPts val="0"/>
              </a:spcBef>
              <a:spcAft>
                <a:spcPts val="0"/>
              </a:spcAft>
              <a:buSzPts val="2800"/>
              <a:buFont typeface="Roboto"/>
              <a:buNone/>
              <a:defRPr sz="2800">
                <a:latin typeface="Roboto"/>
                <a:ea typeface="Roboto"/>
                <a:cs typeface="Roboto"/>
                <a:sym typeface="Roboto"/>
              </a:defRPr>
            </a:lvl9pPr>
          </a:lstStyle>
          <a:p>
            <a:endParaRPr/>
          </a:p>
        </p:txBody>
      </p:sp>
      <p:sp>
        <p:nvSpPr>
          <p:cNvPr id="250" name="Shape 2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1"/>
        <p:cNvGrpSpPr/>
        <p:nvPr/>
      </p:nvGrpSpPr>
      <p:grpSpPr>
        <a:xfrm>
          <a:off x="0" y="0"/>
          <a:ext cx="0" cy="0"/>
          <a:chOff x="0" y="0"/>
          <a:chExt cx="0" cy="0"/>
        </a:xfrm>
      </p:grpSpPr>
      <p:sp>
        <p:nvSpPr>
          <p:cNvPr id="252" name="Shape 252"/>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53" name="Shape 2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0" name="Shape 26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1" name="Shape 26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2" name="Shape 2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5" name="Shape 2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268" name="Shape 26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69" name="Shape 2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72" name="Shape 2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3"/>
        <p:cNvGrpSpPr/>
        <p:nvPr/>
      </p:nvGrpSpPr>
      <p:grpSpPr>
        <a:xfrm>
          <a:off x="0" y="0"/>
          <a:ext cx="0" cy="0"/>
          <a:chOff x="0" y="0"/>
          <a:chExt cx="0" cy="0"/>
        </a:xfrm>
      </p:grpSpPr>
      <p:sp>
        <p:nvSpPr>
          <p:cNvPr id="274" name="Shape 27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5" name="Shape 275"/>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76" name="Shape 27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77" name="Shape 277"/>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78" name="Shape 27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79"/>
        <p:cNvGrpSpPr/>
        <p:nvPr/>
      </p:nvGrpSpPr>
      <p:grpSpPr>
        <a:xfrm>
          <a:off x="0" y="0"/>
          <a:ext cx="0" cy="0"/>
          <a:chOff x="0" y="0"/>
          <a:chExt cx="0" cy="0"/>
        </a:xfrm>
      </p:grpSpPr>
      <p:sp>
        <p:nvSpPr>
          <p:cNvPr id="280" name="Shape 28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281" name="Shape 28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2"/>
        <p:cNvGrpSpPr/>
        <p:nvPr/>
      </p:nvGrpSpPr>
      <p:grpSpPr>
        <a:xfrm>
          <a:off x="0" y="0"/>
          <a:ext cx="0" cy="0"/>
          <a:chOff x="0" y="0"/>
          <a:chExt cx="0" cy="0"/>
        </a:xfrm>
      </p:grpSpPr>
      <p:sp>
        <p:nvSpPr>
          <p:cNvPr id="283" name="Shape 28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4" name="Shape 284"/>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285" name="Shape 28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6"/>
        <p:cNvGrpSpPr/>
        <p:nvPr/>
      </p:nvGrpSpPr>
      <p:grpSpPr>
        <a:xfrm>
          <a:off x="0" y="0"/>
          <a:ext cx="0" cy="0"/>
          <a:chOff x="0" y="0"/>
          <a:chExt cx="0" cy="0"/>
        </a:xfrm>
      </p:grpSpPr>
      <p:sp>
        <p:nvSpPr>
          <p:cNvPr id="287" name="Shape 28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theme" Target="../theme/theme2.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1pPr>
            <a:lvl2pPr lvl="1"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2pPr>
            <a:lvl3pPr lvl="2"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3pPr>
            <a:lvl4pPr lvl="3"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4pPr>
            <a:lvl5pPr lvl="4"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5pPr>
            <a:lvl6pPr lvl="5"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6pPr>
            <a:lvl7pPr lvl="6"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7pPr>
            <a:lvl8pPr lvl="7"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8pPr>
            <a:lvl9pPr lvl="8" rtl="0">
              <a:spcBef>
                <a:spcPts val="0"/>
              </a:spcBef>
              <a:spcAft>
                <a:spcPts val="0"/>
              </a:spcAft>
              <a:buClr>
                <a:schemeClr val="dk1"/>
              </a:buClr>
              <a:buSzPts val="2800"/>
              <a:buFont typeface="Roboto"/>
              <a:buNone/>
              <a:defRPr sz="2800">
                <a:solidFill>
                  <a:schemeClr val="dk1"/>
                </a:solidFill>
                <a:latin typeface="Roboto"/>
                <a:ea typeface="Roboto"/>
                <a:cs typeface="Roboto"/>
                <a:sym typeface="Roboto"/>
              </a:defRPr>
            </a:lvl9pPr>
          </a:lstStyle>
          <a:p>
            <a:endParaRPr/>
          </a:p>
        </p:txBody>
      </p:sp>
      <p:sp>
        <p:nvSpPr>
          <p:cNvPr id="245" name="Shape 24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246" name="Shape 2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cs typeface="Roboto Black"/>
                <a:sym typeface="Roboto Black"/>
              </a:rPr>
              <a:t>Usage Funnels with </a:t>
            </a:r>
          </a:p>
          <a:p>
            <a:pPr marL="0" marR="0" lvl="0" indent="0" algn="l" rtl="0">
              <a:lnSpc>
                <a:spcPct val="100000"/>
              </a:lnSpc>
              <a:spcBef>
                <a:spcPts val="0"/>
              </a:spcBef>
              <a:spcAft>
                <a:spcPts val="0"/>
              </a:spcAft>
              <a:buClr>
                <a:srgbClr val="295269"/>
              </a:buClr>
              <a:buFont typeface="Arial"/>
              <a:buNone/>
            </a:pPr>
            <a:r>
              <a:rPr lang="en" sz="5600" dirty="0">
                <a:solidFill>
                  <a:schemeClr val="lt1"/>
                </a:solidFill>
                <a:latin typeface="Roboto Black"/>
                <a:ea typeface="Roboto Black"/>
                <a:cs typeface="Roboto Black"/>
                <a:sym typeface="Roboto Black"/>
              </a:rPr>
              <a:t>Warby Parker</a:t>
            </a:r>
            <a:endParaRPr sz="1200" dirty="0">
              <a:solidFill>
                <a:schemeClr val="lt1"/>
              </a:solidFill>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Analyze Data with SQL</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dirty="0">
                <a:solidFill>
                  <a:srgbClr val="EFEFEF"/>
                </a:solidFill>
                <a:latin typeface="Roboto Thin"/>
                <a:ea typeface="Roboto Thin"/>
                <a:cs typeface="Roboto Thin"/>
                <a:sym typeface="Roboto Thin"/>
              </a:rPr>
              <a:t>Maria Rochel Rebutar</a:t>
            </a:r>
            <a:endParaRPr sz="2800" dirty="0">
              <a:solidFill>
                <a:srgbClr val="EFEFEF"/>
              </a:solidFill>
              <a:latin typeface="Roboto Thin"/>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dirty="0">
                <a:solidFill>
                  <a:srgbClr val="EFEFEF"/>
                </a:solidFill>
                <a:latin typeface="Roboto Thin"/>
                <a:ea typeface="Roboto Thin"/>
                <a:cs typeface="Roboto Thin"/>
                <a:sym typeface="Roboto Thin"/>
              </a:rPr>
              <a:t>June 18, 2023</a:t>
            </a:r>
            <a:endParaRPr sz="2800" dirty="0">
              <a:solidFill>
                <a:srgbClr val="EFEFEF"/>
              </a:solidFill>
              <a:latin typeface="Roboto Thin"/>
              <a:ea typeface="Roboto Thin"/>
              <a:cs typeface="Roboto Thin"/>
              <a:sym typeface="Roboto Th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solidFill>
                  <a:srgbClr val="295269"/>
                </a:solidFill>
              </a:rPr>
              <a:t>QUESTIONS</a:t>
            </a:r>
            <a:endParaRPr b="1" dirty="0">
              <a:solidFill>
                <a:srgbClr val="295269"/>
              </a:solidFill>
              <a:latin typeface="Roboto"/>
              <a:ea typeface="Roboto"/>
              <a:cs typeface="Roboto"/>
              <a:sym typeface="Roboto"/>
            </a:endParaRPr>
          </a:p>
        </p:txBody>
      </p:sp>
      <p:sp>
        <p:nvSpPr>
          <p:cNvPr id="305" name="Shape 305"/>
          <p:cNvSpPr txBox="1"/>
          <p:nvPr/>
        </p:nvSpPr>
        <p:spPr>
          <a:xfrm>
            <a:off x="311700" y="1265275"/>
            <a:ext cx="8061300" cy="3256500"/>
          </a:xfrm>
          <a:prstGeom prst="rect">
            <a:avLst/>
          </a:prstGeom>
          <a:noFill/>
          <a:ln>
            <a:noFill/>
          </a:ln>
        </p:spPr>
        <p:txBody>
          <a:bodyPr spcFirstLastPara="1" wrap="square" lIns="91425" tIns="91425" rIns="91425" bIns="91425" anchor="t" anchorCtr="0">
            <a:noAutofit/>
          </a:bodyPr>
          <a:lstStyle/>
          <a:p>
            <a:pPr marL="76200" marR="0" lvl="0" algn="l" rtl="0">
              <a:lnSpc>
                <a:spcPct val="115000"/>
              </a:lnSpc>
              <a:spcBef>
                <a:spcPts val="1100"/>
              </a:spcBef>
              <a:spcAft>
                <a:spcPts val="0"/>
              </a:spcAft>
              <a:buClr>
                <a:srgbClr val="222222"/>
              </a:buClr>
              <a:buSzPts val="2400"/>
            </a:pPr>
            <a:r>
              <a:rPr lang="en-US" sz="2400" dirty="0">
                <a:solidFill>
                  <a:srgbClr val="222222"/>
                </a:solidFill>
                <a:highlight>
                  <a:srgbClr val="FFFFFF"/>
                </a:highlight>
                <a:latin typeface="Roboto"/>
                <a:ea typeface="Roboto"/>
                <a:cs typeface="Roboto"/>
                <a:sym typeface="Roboto"/>
              </a:rPr>
              <a:t>In this analysis, we will answer the following questions:</a:t>
            </a:r>
          </a:p>
          <a:p>
            <a:pPr marL="533400" lvl="1" indent="-457200">
              <a:lnSpc>
                <a:spcPct val="115000"/>
              </a:lnSpc>
              <a:spcBef>
                <a:spcPts val="1100"/>
              </a:spcBef>
              <a:buClr>
                <a:srgbClr val="222222"/>
              </a:buClr>
              <a:buSzPts val="2400"/>
              <a:buFont typeface="Arial" panose="020B0604020202020204" pitchFamily="34" charset="0"/>
              <a:buChar char="•"/>
            </a:pPr>
            <a:r>
              <a:rPr lang="en-US" sz="1800" dirty="0">
                <a:solidFill>
                  <a:srgbClr val="222222"/>
                </a:solidFill>
                <a:highlight>
                  <a:srgbClr val="FFFFFF"/>
                </a:highlight>
                <a:latin typeface="Roboto"/>
                <a:ea typeface="Roboto"/>
                <a:cs typeface="Roboto"/>
                <a:sym typeface="Roboto"/>
              </a:rPr>
              <a:t>What are the survey questions?</a:t>
            </a:r>
          </a:p>
          <a:p>
            <a:pPr marL="533400" lvl="1" indent="-457200">
              <a:lnSpc>
                <a:spcPct val="115000"/>
              </a:lnSpc>
              <a:spcBef>
                <a:spcPts val="1100"/>
              </a:spcBef>
              <a:buClr>
                <a:srgbClr val="222222"/>
              </a:buClr>
              <a:buSzPts val="2400"/>
              <a:buFont typeface="Arial" panose="020B0604020202020204" pitchFamily="34" charset="0"/>
              <a:buChar char="•"/>
            </a:pPr>
            <a:r>
              <a:rPr lang="en-US" sz="1800" dirty="0">
                <a:solidFill>
                  <a:srgbClr val="222222"/>
                </a:solidFill>
                <a:highlight>
                  <a:srgbClr val="FFFFFF"/>
                </a:highlight>
                <a:latin typeface="Roboto"/>
                <a:ea typeface="Roboto"/>
                <a:cs typeface="Roboto"/>
                <a:sym typeface="Roboto"/>
              </a:rPr>
              <a:t>How many users move from one question to another?</a:t>
            </a:r>
          </a:p>
          <a:p>
            <a:pPr marL="533400" lvl="1" indent="-457200">
              <a:lnSpc>
                <a:spcPct val="115000"/>
              </a:lnSpc>
              <a:spcBef>
                <a:spcPts val="1100"/>
              </a:spcBef>
              <a:buClr>
                <a:srgbClr val="222222"/>
              </a:buClr>
              <a:buSzPts val="2400"/>
              <a:buFont typeface="Arial" panose="020B0604020202020204" pitchFamily="34" charset="0"/>
              <a:buChar char="•"/>
            </a:pPr>
            <a:r>
              <a:rPr lang="en-US" sz="1800" dirty="0">
                <a:solidFill>
                  <a:srgbClr val="222222"/>
                </a:solidFill>
                <a:highlight>
                  <a:srgbClr val="FFFFFF"/>
                </a:highlight>
                <a:latin typeface="Roboto"/>
                <a:ea typeface="Roboto"/>
                <a:cs typeface="Roboto"/>
                <a:sym typeface="Roboto"/>
              </a:rPr>
              <a:t>Are users with more pairs to try on more likely to make a purchase?</a:t>
            </a:r>
          </a:p>
          <a:p>
            <a:pPr marL="533400" lvl="1" indent="-457200">
              <a:lnSpc>
                <a:spcPct val="115000"/>
              </a:lnSpc>
              <a:spcBef>
                <a:spcPts val="1100"/>
              </a:spcBef>
              <a:buClr>
                <a:srgbClr val="222222"/>
              </a:buClr>
              <a:buSzPts val="2400"/>
              <a:buFont typeface="Arial" panose="020B0604020202020204" pitchFamily="34" charset="0"/>
              <a:buChar char="•"/>
            </a:pPr>
            <a:r>
              <a:rPr lang="en-US" sz="1800" dirty="0">
                <a:solidFill>
                  <a:srgbClr val="222222"/>
                </a:solidFill>
                <a:highlight>
                  <a:srgbClr val="FFFFFF"/>
                </a:highlight>
                <a:latin typeface="Roboto"/>
                <a:ea typeface="Roboto"/>
                <a:cs typeface="Roboto"/>
                <a:sym typeface="Roboto"/>
              </a:rPr>
              <a:t>Which model has the most purchase? </a:t>
            </a:r>
            <a:endParaRPr sz="1800" dirty="0">
              <a:solidFill>
                <a:srgbClr val="222222"/>
              </a:solidFill>
              <a:highlight>
                <a:srgbClr val="FFFFFF"/>
              </a:highlight>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04056">
            <a:alpha val="82490"/>
          </a:srgbClr>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latin typeface="Roboto Black"/>
                <a:ea typeface="Roboto Black"/>
                <a:cs typeface="Roboto Black"/>
                <a:sym typeface="Roboto Black"/>
              </a:rPr>
              <a:t>Analysis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1.1 Survey Questions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To help users find their perfect frame, </a:t>
            </a:r>
            <a:r>
              <a:rPr lang="en-US" sz="1200" dirty="0" err="1">
                <a:latin typeface="Roboto"/>
                <a:ea typeface="Roboto"/>
                <a:cs typeface="Roboto"/>
                <a:sym typeface="Roboto"/>
              </a:rPr>
              <a:t>Warby</a:t>
            </a:r>
            <a:r>
              <a:rPr lang="en-US" sz="1200" dirty="0">
                <a:latin typeface="Roboto"/>
                <a:ea typeface="Roboto"/>
                <a:cs typeface="Roboto"/>
                <a:sym typeface="Roboto"/>
              </a:rPr>
              <a:t> Parker has a Style Quiz that has the following questions:</a:t>
            </a:r>
          </a:p>
          <a:p>
            <a:pPr marL="228600" lvl="1" indent="-228600">
              <a:lnSpc>
                <a:spcPct val="115000"/>
              </a:lnSpc>
              <a:buClr>
                <a:schemeClr val="dk1"/>
              </a:buClr>
              <a:buSzPts val="1100"/>
              <a:buFont typeface="+mj-lt"/>
              <a:buAutoNum type="arabicPeriod"/>
            </a:pPr>
            <a:r>
              <a:rPr lang="en-US" sz="1200" i="1" dirty="0">
                <a:latin typeface="Roboto"/>
                <a:ea typeface="Roboto"/>
                <a:cs typeface="Roboto"/>
                <a:sym typeface="Roboto"/>
              </a:rPr>
              <a:t>“What are you looking for?”</a:t>
            </a:r>
          </a:p>
          <a:p>
            <a:pPr marL="228600" lvl="1" indent="-228600">
              <a:lnSpc>
                <a:spcPct val="115000"/>
              </a:lnSpc>
              <a:buClr>
                <a:schemeClr val="dk1"/>
              </a:buClr>
              <a:buSzPts val="1100"/>
              <a:buFont typeface="+mj-lt"/>
              <a:buAutoNum type="arabicPeriod"/>
            </a:pPr>
            <a:r>
              <a:rPr lang="en-US" sz="1200" i="1" dirty="0">
                <a:latin typeface="Roboto"/>
                <a:ea typeface="Roboto"/>
                <a:cs typeface="Roboto"/>
                <a:sym typeface="Roboto"/>
              </a:rPr>
              <a:t>“What’s your fit?”</a:t>
            </a:r>
          </a:p>
          <a:p>
            <a:pPr marL="228600" lvl="1" indent="-228600">
              <a:lnSpc>
                <a:spcPct val="115000"/>
              </a:lnSpc>
              <a:buClr>
                <a:schemeClr val="dk1"/>
              </a:buClr>
              <a:buSzPts val="1100"/>
              <a:buFont typeface="+mj-lt"/>
              <a:buAutoNum type="arabicPeriod"/>
            </a:pPr>
            <a:r>
              <a:rPr lang="en-US" sz="1200" i="1" dirty="0">
                <a:latin typeface="Roboto"/>
                <a:ea typeface="Roboto"/>
                <a:cs typeface="Roboto"/>
                <a:sym typeface="Roboto"/>
              </a:rPr>
              <a:t>“Which shapes do you like?”</a:t>
            </a:r>
          </a:p>
          <a:p>
            <a:pPr marL="228600" lvl="1" indent="-228600">
              <a:lnSpc>
                <a:spcPct val="115000"/>
              </a:lnSpc>
              <a:buClr>
                <a:schemeClr val="dk1"/>
              </a:buClr>
              <a:buSzPts val="1100"/>
              <a:buFont typeface="+mj-lt"/>
              <a:buAutoNum type="arabicPeriod"/>
            </a:pPr>
            <a:r>
              <a:rPr lang="en-US" sz="1200" i="1" dirty="0">
                <a:latin typeface="Roboto"/>
                <a:ea typeface="Roboto"/>
                <a:cs typeface="Roboto"/>
                <a:sym typeface="Roboto"/>
              </a:rPr>
              <a:t>“Which colors do you like?”</a:t>
            </a:r>
          </a:p>
          <a:p>
            <a:pPr marL="228600" lvl="1" indent="-228600">
              <a:lnSpc>
                <a:spcPct val="115000"/>
              </a:lnSpc>
              <a:buClr>
                <a:schemeClr val="dk1"/>
              </a:buClr>
              <a:buSzPts val="1100"/>
              <a:buFont typeface="+mj-lt"/>
              <a:buAutoNum type="arabicPeriod"/>
            </a:pPr>
            <a:r>
              <a:rPr lang="en-US" sz="1200" i="1" dirty="0">
                <a:latin typeface="Roboto"/>
                <a:ea typeface="Roboto"/>
                <a:cs typeface="Roboto"/>
                <a:sym typeface="Roboto"/>
              </a:rPr>
              <a:t>“When was your last eye exam?”</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The users’ responses are stored in a table called survey.</a:t>
            </a:r>
          </a:p>
        </p:txBody>
      </p:sp>
      <p:pic>
        <p:nvPicPr>
          <p:cNvPr id="6" name="Picture 5">
            <a:extLst>
              <a:ext uri="{FF2B5EF4-FFF2-40B4-BE49-F238E27FC236}">
                <a16:creationId xmlns:a16="http://schemas.microsoft.com/office/drawing/2014/main" id="{26D2B721-2454-1B33-A8A4-3F1C06022105}"/>
              </a:ext>
            </a:extLst>
          </p:cNvPr>
          <p:cNvPicPr>
            <a:picLocks noChangeAspect="1"/>
          </p:cNvPicPr>
          <p:nvPr/>
        </p:nvPicPr>
        <p:blipFill>
          <a:blip r:embed="rId3"/>
          <a:stretch>
            <a:fillRect/>
          </a:stretch>
        </p:blipFill>
        <p:spPr>
          <a:xfrm>
            <a:off x="2666734" y="3095651"/>
            <a:ext cx="3810532" cy="1381318"/>
          </a:xfrm>
          <a:prstGeom prst="rect">
            <a:avLst/>
          </a:prstGeom>
        </p:spPr>
      </p:pic>
    </p:spTree>
    <p:extLst>
      <p:ext uri="{BB962C8B-B14F-4D97-AF65-F5344CB8AC3E}">
        <p14:creationId xmlns:p14="http://schemas.microsoft.com/office/powerpoint/2010/main" val="2673364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10" name="Picture 9">
            <a:extLst>
              <a:ext uri="{FF2B5EF4-FFF2-40B4-BE49-F238E27FC236}">
                <a16:creationId xmlns:a16="http://schemas.microsoft.com/office/drawing/2014/main" id="{E496D832-B744-6F63-7495-BAFC5E49028E}"/>
              </a:ext>
            </a:extLst>
          </p:cNvPr>
          <p:cNvPicPr>
            <a:picLocks noChangeAspect="1"/>
          </p:cNvPicPr>
          <p:nvPr/>
        </p:nvPicPr>
        <p:blipFill>
          <a:blip r:embed="rId3"/>
          <a:stretch>
            <a:fillRect/>
          </a:stretch>
        </p:blipFill>
        <p:spPr>
          <a:xfrm>
            <a:off x="5343949" y="3157996"/>
            <a:ext cx="3354626" cy="1381317"/>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
        <p:nvSpPr>
          <p:cNvPr id="315" name="Shape 315"/>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1.2 Survey Questions</a:t>
            </a:r>
            <a:endParaRPr sz="2400" b="1" dirty="0">
              <a:solidFill>
                <a:srgbClr val="295269"/>
              </a:solidFill>
              <a:latin typeface="Roboto"/>
              <a:ea typeface="Roboto"/>
              <a:cs typeface="Roboto"/>
              <a:sym typeface="Roboto"/>
            </a:endParaRPr>
          </a:p>
        </p:txBody>
      </p:sp>
      <p:sp>
        <p:nvSpPr>
          <p:cNvPr id="316" name="Shape 316"/>
          <p:cNvSpPr txBox="1"/>
          <p:nvPr/>
        </p:nvSpPr>
        <p:spPr>
          <a:xfrm>
            <a:off x="177975" y="1201325"/>
            <a:ext cx="8520600" cy="17214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As we can see in the query results, not every user completed the questions. This could be because they aren’t sure of their preferences, forgot their last exam or did not have an eye exam prior to purchase.</a:t>
            </a:r>
          </a:p>
        </p:txBody>
      </p:sp>
      <p:pic>
        <p:nvPicPr>
          <p:cNvPr id="6" name="Picture 5">
            <a:extLst>
              <a:ext uri="{FF2B5EF4-FFF2-40B4-BE49-F238E27FC236}">
                <a16:creationId xmlns:a16="http://schemas.microsoft.com/office/drawing/2014/main" id="{26D2B721-2454-1B33-A8A4-3F1C06022105}"/>
              </a:ext>
            </a:extLst>
          </p:cNvPr>
          <p:cNvPicPr>
            <a:picLocks noChangeAspect="1"/>
          </p:cNvPicPr>
          <p:nvPr/>
        </p:nvPicPr>
        <p:blipFill>
          <a:blip r:embed="rId4"/>
          <a:stretch>
            <a:fillRect/>
          </a:stretch>
        </p:blipFill>
        <p:spPr>
          <a:xfrm>
            <a:off x="3862180" y="3157996"/>
            <a:ext cx="3810532" cy="1381318"/>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778D73A9-6DF9-089F-550C-19AF9A5AF2A8}"/>
              </a:ext>
            </a:extLst>
          </p:cNvPr>
          <p:cNvPicPr>
            <a:picLocks noChangeAspect="1"/>
          </p:cNvPicPr>
          <p:nvPr/>
        </p:nvPicPr>
        <p:blipFill>
          <a:blip r:embed="rId5"/>
          <a:stretch>
            <a:fillRect/>
          </a:stretch>
        </p:blipFill>
        <p:spPr>
          <a:xfrm>
            <a:off x="167584" y="3253258"/>
            <a:ext cx="3467584" cy="11907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2.1 Home Try On to Purchase</a:t>
            </a:r>
            <a:endParaRPr sz="2400" b="1" dirty="0">
              <a:solidFill>
                <a:srgbClr val="295269"/>
              </a:solidFill>
              <a:latin typeface="Roboto"/>
              <a:ea typeface="Roboto"/>
              <a:cs typeface="Roboto"/>
              <a:sym typeface="Roboto"/>
            </a:endParaRPr>
          </a:p>
        </p:txBody>
      </p:sp>
      <p:sp>
        <p:nvSpPr>
          <p:cNvPr id="324" name="Shape 324"/>
          <p:cNvSpPr txBox="1"/>
          <p:nvPr/>
        </p:nvSpPr>
        <p:spPr>
          <a:xfrm>
            <a:off x="177975" y="1201325"/>
            <a:ext cx="4920900" cy="1833000"/>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50% of the users will get 3 pairs to try on. </a:t>
            </a: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50% of the users will get 5 pairs to try on.</a:t>
            </a:r>
          </a:p>
          <a:p>
            <a:pPr marL="0" lvl="0" indent="0" rtl="0">
              <a:lnSpc>
                <a:spcPct val="115000"/>
              </a:lnSpc>
              <a:spcBef>
                <a:spcPts val="0"/>
              </a:spcBef>
              <a:spcAft>
                <a:spcPts val="0"/>
              </a:spcAft>
              <a:buClr>
                <a:schemeClr val="dk1"/>
              </a:buClr>
              <a:buSzPts val="1100"/>
              <a:buFont typeface="Arial"/>
              <a:buNone/>
            </a:pPr>
            <a:endParaRPr lang="en-US" sz="1200" dirty="0">
              <a:latin typeface="Roboto"/>
              <a:ea typeface="Roboto"/>
              <a:cs typeface="Roboto"/>
              <a:sym typeface="Roboto"/>
            </a:endParaRPr>
          </a:p>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Let’s find out whether or not users who get more pairs to try on at home will be more likely to make a purchase.</a:t>
            </a:r>
            <a:endParaRPr sz="1200" dirty="0">
              <a:latin typeface="Roboto"/>
              <a:ea typeface="Roboto"/>
              <a:cs typeface="Roboto"/>
              <a:sym typeface="Roboto"/>
            </a:endParaRPr>
          </a:p>
        </p:txBody>
      </p:sp>
      <p:pic>
        <p:nvPicPr>
          <p:cNvPr id="3" name="Picture 2">
            <a:extLst>
              <a:ext uri="{FF2B5EF4-FFF2-40B4-BE49-F238E27FC236}">
                <a16:creationId xmlns:a16="http://schemas.microsoft.com/office/drawing/2014/main" id="{E9A3ED64-0ECA-BDC1-ADF2-22EB9552FF61}"/>
              </a:ext>
            </a:extLst>
          </p:cNvPr>
          <p:cNvPicPr>
            <a:picLocks noChangeAspect="1"/>
          </p:cNvPicPr>
          <p:nvPr/>
        </p:nvPicPr>
        <p:blipFill>
          <a:blip r:embed="rId3"/>
          <a:stretch>
            <a:fillRect/>
          </a:stretch>
        </p:blipFill>
        <p:spPr>
          <a:xfrm>
            <a:off x="5470045" y="1201325"/>
            <a:ext cx="3195973" cy="374637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21A782CE-8BA8-129B-358A-4C2597B37E50}"/>
              </a:ext>
            </a:extLst>
          </p:cNvPr>
          <p:cNvPicPr>
            <a:picLocks noChangeAspect="1"/>
          </p:cNvPicPr>
          <p:nvPr/>
        </p:nvPicPr>
        <p:blipFill>
          <a:blip r:embed="rId4"/>
          <a:stretch>
            <a:fillRect/>
          </a:stretch>
        </p:blipFill>
        <p:spPr>
          <a:xfrm>
            <a:off x="177976" y="3240508"/>
            <a:ext cx="4920900" cy="1536310"/>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2.2 Home Try On to Purchase</a:t>
            </a:r>
            <a:endParaRPr sz="2400" b="1" dirty="0">
              <a:solidFill>
                <a:srgbClr val="295269"/>
              </a:solidFill>
              <a:latin typeface="Roboto"/>
              <a:ea typeface="Roboto"/>
              <a:cs typeface="Roboto"/>
              <a:sym typeface="Roboto"/>
            </a:endParaRPr>
          </a:p>
        </p:txBody>
      </p:sp>
      <p:sp>
        <p:nvSpPr>
          <p:cNvPr id="324" name="Shape 324"/>
          <p:cNvSpPr txBox="1"/>
          <p:nvPr/>
        </p:nvSpPr>
        <p:spPr>
          <a:xfrm>
            <a:off x="4572000" y="1130225"/>
            <a:ext cx="4394025" cy="834918"/>
          </a:xfrm>
          <a:prstGeom prst="rect">
            <a:avLst/>
          </a:prstGeom>
          <a:no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rtl="0">
              <a:lnSpc>
                <a:spcPct val="115000"/>
              </a:lnSpc>
              <a:spcBef>
                <a:spcPts val="0"/>
              </a:spcBef>
              <a:spcAft>
                <a:spcPts val="0"/>
              </a:spcAft>
              <a:buClr>
                <a:schemeClr val="dk1"/>
              </a:buClr>
              <a:buSzPts val="1100"/>
              <a:buFont typeface="Arial"/>
              <a:buNone/>
            </a:pPr>
            <a:r>
              <a:rPr lang="en-US" sz="1200" dirty="0">
                <a:latin typeface="Roboto"/>
                <a:ea typeface="Roboto"/>
                <a:cs typeface="Roboto"/>
                <a:sym typeface="Roboto"/>
              </a:rPr>
              <a:t>Users who have 5 pairs of home try on are more likely to purchase with purchase percentage of 79% compared to 3 pairs with only 53%. </a:t>
            </a:r>
            <a:endParaRPr sz="1200" dirty="0">
              <a:latin typeface="Roboto"/>
              <a:ea typeface="Roboto"/>
              <a:cs typeface="Roboto"/>
              <a:sym typeface="Roboto"/>
            </a:endParaRPr>
          </a:p>
        </p:txBody>
      </p:sp>
      <p:pic>
        <p:nvPicPr>
          <p:cNvPr id="9" name="Picture 8">
            <a:extLst>
              <a:ext uri="{FF2B5EF4-FFF2-40B4-BE49-F238E27FC236}">
                <a16:creationId xmlns:a16="http://schemas.microsoft.com/office/drawing/2014/main" id="{3433CA3C-A7FF-4873-9140-16BE7205A355}"/>
              </a:ext>
            </a:extLst>
          </p:cNvPr>
          <p:cNvPicPr>
            <a:picLocks noChangeAspect="1"/>
          </p:cNvPicPr>
          <p:nvPr/>
        </p:nvPicPr>
        <p:blipFill>
          <a:blip r:embed="rId3"/>
          <a:stretch>
            <a:fillRect/>
          </a:stretch>
        </p:blipFill>
        <p:spPr>
          <a:xfrm>
            <a:off x="177975" y="1888373"/>
            <a:ext cx="4238161" cy="3000282"/>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C750020-1DE4-EDF2-5A36-AABCC04BF9B8}"/>
              </a:ext>
            </a:extLst>
          </p:cNvPr>
          <p:cNvPicPr>
            <a:picLocks noChangeAspect="1"/>
          </p:cNvPicPr>
          <p:nvPr/>
        </p:nvPicPr>
        <p:blipFill>
          <a:blip r:embed="rId4"/>
          <a:stretch>
            <a:fillRect/>
          </a:stretch>
        </p:blipFill>
        <p:spPr>
          <a:xfrm>
            <a:off x="3726544" y="2797305"/>
            <a:ext cx="5239481" cy="76210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21502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3.1 Most Purchase (Style)</a:t>
            </a:r>
            <a:endParaRPr sz="2400" b="1" dirty="0">
              <a:solidFill>
                <a:srgbClr val="295269"/>
              </a:solidFill>
              <a:latin typeface="Roboto"/>
              <a:ea typeface="Roboto"/>
              <a:cs typeface="Roboto"/>
              <a:sym typeface="Roboto"/>
            </a:endParaRPr>
          </a:p>
        </p:txBody>
      </p:sp>
      <p:sp>
        <p:nvSpPr>
          <p:cNvPr id="331" name="Shape 331"/>
          <p:cNvSpPr txBox="1"/>
          <p:nvPr/>
        </p:nvSpPr>
        <p:spPr>
          <a:xfrm>
            <a:off x="177974" y="1201324"/>
            <a:ext cx="8654325" cy="986493"/>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ctr" anchorCtr="0">
            <a:noAutofit/>
          </a:bodyPr>
          <a:lstStyle/>
          <a:p>
            <a:pPr lvl="0" rtl="0">
              <a:lnSpc>
                <a:spcPct val="115000"/>
              </a:lnSpc>
              <a:spcBef>
                <a:spcPts val="0"/>
              </a:spcBef>
              <a:spcAft>
                <a:spcPts val="0"/>
              </a:spcAft>
              <a:buSzPts val="1200"/>
            </a:pPr>
            <a:r>
              <a:rPr lang="en-US" sz="1200" dirty="0">
                <a:latin typeface="Roboto"/>
                <a:ea typeface="Roboto"/>
                <a:cs typeface="Roboto"/>
                <a:sym typeface="Roboto"/>
              </a:rPr>
              <a:t>Let’s check which style has the most purchase. </a:t>
            </a:r>
          </a:p>
          <a:p>
            <a:pPr lvl="0" rtl="0">
              <a:lnSpc>
                <a:spcPct val="115000"/>
              </a:lnSpc>
              <a:spcBef>
                <a:spcPts val="0"/>
              </a:spcBef>
              <a:spcAft>
                <a:spcPts val="0"/>
              </a:spcAft>
              <a:buSzPts val="1200"/>
            </a:pPr>
            <a:endParaRPr lang="en-US" sz="1200" dirty="0">
              <a:latin typeface="Roboto"/>
              <a:ea typeface="Roboto"/>
              <a:cs typeface="Roboto"/>
              <a:sym typeface="Roboto"/>
            </a:endParaRPr>
          </a:p>
          <a:p>
            <a:pPr lvl="0" rtl="0">
              <a:lnSpc>
                <a:spcPct val="115000"/>
              </a:lnSpc>
              <a:spcBef>
                <a:spcPts val="0"/>
              </a:spcBef>
              <a:spcAft>
                <a:spcPts val="0"/>
              </a:spcAft>
              <a:buSzPts val="1200"/>
            </a:pPr>
            <a:r>
              <a:rPr lang="en-US" sz="1200" b="1" i="1" dirty="0">
                <a:latin typeface="Roboto"/>
                <a:ea typeface="Roboto"/>
                <a:cs typeface="Roboto"/>
                <a:sym typeface="Roboto"/>
              </a:rPr>
              <a:t>Women’s Styles </a:t>
            </a:r>
            <a:r>
              <a:rPr lang="en-US" sz="1200" dirty="0">
                <a:latin typeface="Roboto"/>
                <a:ea typeface="Roboto"/>
                <a:cs typeface="Roboto"/>
                <a:sym typeface="Roboto"/>
              </a:rPr>
              <a:t>has the most number of purchase totaling </a:t>
            </a:r>
            <a:r>
              <a:rPr lang="en-US" sz="1200" i="1" dirty="0">
                <a:latin typeface="Roboto"/>
                <a:ea typeface="Roboto"/>
                <a:cs typeface="Roboto"/>
                <a:sym typeface="Roboto"/>
              </a:rPr>
              <a:t>252</a:t>
            </a:r>
            <a:r>
              <a:rPr lang="en-US" sz="1200" dirty="0">
                <a:latin typeface="Roboto"/>
                <a:ea typeface="Roboto"/>
                <a:cs typeface="Roboto"/>
                <a:sym typeface="Roboto"/>
              </a:rPr>
              <a:t>, although it is not that much difference compared to </a:t>
            </a:r>
            <a:r>
              <a:rPr lang="en-US" sz="1200" b="1" dirty="0">
                <a:latin typeface="Roboto"/>
                <a:ea typeface="Roboto"/>
                <a:cs typeface="Roboto"/>
                <a:sym typeface="Roboto"/>
              </a:rPr>
              <a:t>Men’s Style</a:t>
            </a:r>
            <a:r>
              <a:rPr lang="en-US" sz="1200" dirty="0">
                <a:latin typeface="Roboto"/>
                <a:ea typeface="Roboto"/>
                <a:cs typeface="Roboto"/>
                <a:sym typeface="Roboto"/>
              </a:rPr>
              <a:t> with </a:t>
            </a:r>
            <a:r>
              <a:rPr lang="en-US" sz="1200" i="1" dirty="0">
                <a:latin typeface="Roboto"/>
                <a:ea typeface="Roboto"/>
                <a:cs typeface="Roboto"/>
                <a:sym typeface="Roboto"/>
              </a:rPr>
              <a:t>243</a:t>
            </a:r>
            <a:r>
              <a:rPr lang="en-US" sz="1200" dirty="0">
                <a:latin typeface="Roboto"/>
                <a:ea typeface="Roboto"/>
                <a:cs typeface="Roboto"/>
                <a:sym typeface="Roboto"/>
              </a:rPr>
              <a:t> total purchase.</a:t>
            </a:r>
          </a:p>
        </p:txBody>
      </p:sp>
      <p:pic>
        <p:nvPicPr>
          <p:cNvPr id="7" name="Picture 6">
            <a:extLst>
              <a:ext uri="{FF2B5EF4-FFF2-40B4-BE49-F238E27FC236}">
                <a16:creationId xmlns:a16="http://schemas.microsoft.com/office/drawing/2014/main" id="{BB80CEEF-BE40-7C3C-C313-DFF04594F7A6}"/>
              </a:ext>
            </a:extLst>
          </p:cNvPr>
          <p:cNvPicPr>
            <a:picLocks noChangeAspect="1"/>
          </p:cNvPicPr>
          <p:nvPr/>
        </p:nvPicPr>
        <p:blipFill>
          <a:blip r:embed="rId3"/>
          <a:stretch>
            <a:fillRect/>
          </a:stretch>
        </p:blipFill>
        <p:spPr>
          <a:xfrm>
            <a:off x="177974" y="2536524"/>
            <a:ext cx="3467584" cy="1524213"/>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FAB46A9C-D5DC-20A3-B247-EA4EB7E52578}"/>
              </a:ext>
            </a:extLst>
          </p:cNvPr>
          <p:cNvPicPr>
            <a:picLocks noChangeAspect="1"/>
          </p:cNvPicPr>
          <p:nvPr/>
        </p:nvPicPr>
        <p:blipFill>
          <a:blip r:embed="rId4"/>
          <a:stretch>
            <a:fillRect/>
          </a:stretch>
        </p:blipFill>
        <p:spPr>
          <a:xfrm>
            <a:off x="3735712" y="2955682"/>
            <a:ext cx="5096587" cy="685896"/>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marL="0" lvl="0" indent="0" rtl="0">
              <a:spcBef>
                <a:spcPts val="0"/>
              </a:spcBef>
              <a:spcAft>
                <a:spcPts val="0"/>
              </a:spcAft>
              <a:buNone/>
            </a:pPr>
            <a:r>
              <a:rPr lang="en" sz="2400" b="1" dirty="0">
                <a:solidFill>
                  <a:srgbClr val="295269"/>
                </a:solidFill>
                <a:latin typeface="Roboto"/>
                <a:ea typeface="Roboto"/>
                <a:cs typeface="Roboto"/>
                <a:sym typeface="Roboto"/>
              </a:rPr>
              <a:t>3.2 Most Purchase (Model)</a:t>
            </a:r>
            <a:endParaRPr sz="2400" b="1" dirty="0">
              <a:solidFill>
                <a:srgbClr val="295269"/>
              </a:solidFill>
              <a:latin typeface="Roboto"/>
              <a:ea typeface="Roboto"/>
              <a:cs typeface="Roboto"/>
              <a:sym typeface="Roboto"/>
            </a:endParaRPr>
          </a:p>
        </p:txBody>
      </p:sp>
      <p:sp>
        <p:nvSpPr>
          <p:cNvPr id="331" name="Shape 331"/>
          <p:cNvSpPr txBox="1"/>
          <p:nvPr/>
        </p:nvSpPr>
        <p:spPr>
          <a:xfrm>
            <a:off x="177974" y="1201325"/>
            <a:ext cx="8654325" cy="837600"/>
          </a:xfrm>
          <a:prstGeom prst="rect">
            <a:avLst/>
          </a:prstGeom>
          <a:noFill/>
          <a:ln w="9525" cap="flat" cmpd="sng">
            <a:solidFill>
              <a:srgbClr val="B7B7B7"/>
            </a:solidFill>
            <a:prstDash val="solid"/>
            <a:round/>
            <a:headEnd type="none" w="sm" len="sm"/>
            <a:tailEnd type="none" w="sm" len="sm"/>
          </a:ln>
        </p:spPr>
        <p:txBody>
          <a:bodyPr spcFirstLastPara="1" wrap="square" lIns="171450" tIns="91425" rIns="91425" bIns="91425" anchor="ctr" anchorCtr="0">
            <a:noAutofit/>
          </a:bodyPr>
          <a:lstStyle/>
          <a:p>
            <a:pPr lvl="0" rtl="0">
              <a:lnSpc>
                <a:spcPct val="115000"/>
              </a:lnSpc>
              <a:spcBef>
                <a:spcPts val="0"/>
              </a:spcBef>
              <a:spcAft>
                <a:spcPts val="0"/>
              </a:spcAft>
              <a:buSzPts val="1200"/>
            </a:pPr>
            <a:r>
              <a:rPr lang="en-US" sz="1200" dirty="0">
                <a:latin typeface="Roboto"/>
                <a:ea typeface="Roboto"/>
                <a:cs typeface="Roboto"/>
                <a:sym typeface="Roboto"/>
              </a:rPr>
              <a:t>Let’s check which models have the most purchase. </a:t>
            </a:r>
          </a:p>
          <a:p>
            <a:pPr lvl="0" rtl="0">
              <a:lnSpc>
                <a:spcPct val="115000"/>
              </a:lnSpc>
              <a:spcBef>
                <a:spcPts val="0"/>
              </a:spcBef>
              <a:spcAft>
                <a:spcPts val="0"/>
              </a:spcAft>
              <a:buSzPts val="1200"/>
            </a:pPr>
            <a:r>
              <a:rPr lang="en-US" sz="1200" b="1" i="1" dirty="0">
                <a:latin typeface="Roboto"/>
                <a:ea typeface="Roboto"/>
                <a:cs typeface="Roboto"/>
                <a:sym typeface="Roboto"/>
              </a:rPr>
              <a:t>Eugene Narrow </a:t>
            </a:r>
            <a:r>
              <a:rPr lang="en-US" sz="1200" dirty="0">
                <a:latin typeface="Roboto"/>
                <a:ea typeface="Roboto"/>
                <a:cs typeface="Roboto"/>
                <a:sym typeface="Roboto"/>
              </a:rPr>
              <a:t>and </a:t>
            </a:r>
            <a:r>
              <a:rPr lang="en-US" sz="1200" b="1" i="1" dirty="0">
                <a:latin typeface="Roboto"/>
                <a:ea typeface="Roboto"/>
                <a:cs typeface="Roboto"/>
                <a:sym typeface="Roboto"/>
              </a:rPr>
              <a:t>Dawes</a:t>
            </a:r>
            <a:r>
              <a:rPr lang="en-US" sz="1200" dirty="0">
                <a:latin typeface="Roboto"/>
                <a:ea typeface="Roboto"/>
                <a:cs typeface="Roboto"/>
                <a:sym typeface="Roboto"/>
              </a:rPr>
              <a:t> has the most number of purchase for Women’s and Men’s style, respectively.</a:t>
            </a:r>
          </a:p>
        </p:txBody>
      </p:sp>
      <p:pic>
        <p:nvPicPr>
          <p:cNvPr id="5" name="Picture 4">
            <a:extLst>
              <a:ext uri="{FF2B5EF4-FFF2-40B4-BE49-F238E27FC236}">
                <a16:creationId xmlns:a16="http://schemas.microsoft.com/office/drawing/2014/main" id="{7F779FC2-8BA3-CE3A-F971-A3A5B76ED843}"/>
              </a:ext>
            </a:extLst>
          </p:cNvPr>
          <p:cNvPicPr>
            <a:picLocks noChangeAspect="1"/>
          </p:cNvPicPr>
          <p:nvPr/>
        </p:nvPicPr>
        <p:blipFill>
          <a:blip r:embed="rId3"/>
          <a:stretch>
            <a:fillRect/>
          </a:stretch>
        </p:blipFill>
        <p:spPr>
          <a:xfrm>
            <a:off x="3735713" y="2468220"/>
            <a:ext cx="5096586" cy="1648055"/>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F5E28B32-5C26-965C-CA57-ABC6005828B9}"/>
              </a:ext>
            </a:extLst>
          </p:cNvPr>
          <p:cNvPicPr>
            <a:picLocks noChangeAspect="1"/>
          </p:cNvPicPr>
          <p:nvPr/>
        </p:nvPicPr>
        <p:blipFill>
          <a:blip r:embed="rId4"/>
          <a:stretch>
            <a:fillRect/>
          </a:stretch>
        </p:blipFill>
        <p:spPr>
          <a:xfrm>
            <a:off x="177975" y="2580775"/>
            <a:ext cx="3458844" cy="1371791"/>
          </a:xfrm>
          <a:prstGeom prst="rect">
            <a:avLst/>
          </a:prstGeom>
          <a:ln w="3175"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3129207"/>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TotalTime>
  <Words>347</Words>
  <Application>Microsoft Office PowerPoint</Application>
  <PresentationFormat>On-screen Show (16:9)</PresentationFormat>
  <Paragraphs>36</Paragraphs>
  <Slides>9</Slides>
  <Notes>9</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9</vt:i4>
      </vt:variant>
    </vt:vector>
  </HeadingPairs>
  <TitlesOfParts>
    <vt:vector size="17" baseType="lpstr">
      <vt:lpstr>Roboto Black</vt:lpstr>
      <vt:lpstr>Arial</vt:lpstr>
      <vt:lpstr>Dosis</vt:lpstr>
      <vt:lpstr>Roboto Thin</vt:lpstr>
      <vt:lpstr>Roboto</vt:lpstr>
      <vt:lpstr>Simple Light</vt:lpstr>
      <vt:lpstr>Simple Light</vt:lpstr>
      <vt:lpstr>Simple Light</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cp:lastModifiedBy>Mariel Rebutar</cp:lastModifiedBy>
  <cp:revision>4</cp:revision>
  <dcterms:modified xsi:type="dcterms:W3CDTF">2023-06-18T07:07:32Z</dcterms:modified>
</cp:coreProperties>
</file>